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472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61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192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389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07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59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4195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5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31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87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189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39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8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09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324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57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0868-3A26-48D9-B8CE-6BD40E7A35C2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1981D1-DAFB-4276-A533-2474F2A39B3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621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6%D9%88%D8%B9_(%D8%AA%D8%B5%D9%86%D9%8A%D9%81)" TargetMode="External"/><Relationship Id="rId2" Type="http://schemas.openxmlformats.org/officeDocument/2006/relationships/hyperlink" Target="https://ar.wikipedia.org/wiki/%D8%AC%D9%86%D8%B3_(%D8%AA%D8%B5%D9%86%D9%8A%D9%81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أدغال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الثامنة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814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7909"/>
            <a:ext cx="8596668" cy="5783454"/>
          </a:xfrm>
        </p:spPr>
        <p:txBody>
          <a:bodyPr>
            <a:normAutofit lnSpcReduction="10000"/>
          </a:bodyPr>
          <a:lstStyle/>
          <a:p>
            <a:r>
              <a:rPr lang="ar-IQ" b="1" dirty="0"/>
              <a:t>العائلة المركبة </a:t>
            </a:r>
            <a:r>
              <a:rPr lang="en-US" b="1" dirty="0" err="1"/>
              <a:t>Compositae</a:t>
            </a:r>
            <a:r>
              <a:rPr lang="en-US" b="1" dirty="0"/>
              <a:t>                                                                              </a:t>
            </a:r>
            <a:endParaRPr lang="en-US" dirty="0"/>
          </a:p>
          <a:p>
            <a:r>
              <a:rPr lang="ar-IQ" b="1" dirty="0"/>
              <a:t>    </a:t>
            </a:r>
            <a:r>
              <a:rPr lang="ar-IQ" dirty="0"/>
              <a:t>تعرف العائلة المركبة - علميا - باسم</a:t>
            </a:r>
            <a:r>
              <a:rPr lang="en-US" dirty="0"/>
              <a:t> </a:t>
            </a:r>
            <a:r>
              <a:rPr lang="en-US" dirty="0" err="1"/>
              <a:t>Compositae</a:t>
            </a:r>
            <a:r>
              <a:rPr lang="en-US" dirty="0"/>
              <a:t>  </a:t>
            </a:r>
            <a:r>
              <a:rPr lang="ar-IQ" dirty="0"/>
              <a:t>، ولها اسم علمي رسمي اخرهو </a:t>
            </a:r>
            <a:r>
              <a:rPr lang="en-US" dirty="0" err="1"/>
              <a:t>Asteraceae</a:t>
            </a:r>
            <a:r>
              <a:rPr lang="en-US" dirty="0"/>
              <a:t> </a:t>
            </a:r>
            <a:r>
              <a:rPr lang="ar-IQ" dirty="0"/>
              <a:t>، و تسمي</a:t>
            </a:r>
            <a:r>
              <a:rPr lang="en-US" dirty="0"/>
              <a:t> Sunflower Family</a:t>
            </a:r>
            <a:r>
              <a:rPr lang="ar-IQ" dirty="0"/>
              <a:t>او عائلة عباد الشمس، وتعد العائلة المركبة من اكبر العائلات في المملكة النباتية ، حيث تضم حوالي 1620 </a:t>
            </a:r>
            <a:r>
              <a:rPr lang="ar-IQ" dirty="0">
                <a:hlinkClick r:id="rId2" tooltip="جنس (تصنيف)"/>
              </a:rPr>
              <a:t>جنساً</a:t>
            </a:r>
            <a:r>
              <a:rPr lang="ar-IQ" dirty="0"/>
              <a:t> وأكثر من 23،000 </a:t>
            </a:r>
            <a:r>
              <a:rPr lang="ar-IQ" dirty="0">
                <a:hlinkClick r:id="rId3" tooltip="نوع (تصنيف)"/>
              </a:rPr>
              <a:t>نوع</a:t>
            </a:r>
            <a:r>
              <a:rPr lang="en-US" dirty="0"/>
              <a:t> </a:t>
            </a:r>
            <a:r>
              <a:rPr lang="ar-IQ" dirty="0"/>
              <a:t>معظمها نباتات عشبية حولية ، او معمرة  و بعضها شجيرية</a:t>
            </a:r>
            <a:r>
              <a:rPr lang="en-US" dirty="0"/>
              <a:t> .</a:t>
            </a:r>
            <a:r>
              <a:rPr lang="ar-IQ" dirty="0"/>
              <a:t>يتميز بعض نباتاتها باحتوائها علي اللبن النباتي </a:t>
            </a:r>
            <a:r>
              <a:rPr lang="en-US" dirty="0"/>
              <a:t> (Latex)</a:t>
            </a:r>
            <a:r>
              <a:rPr lang="ar-IQ" dirty="0"/>
              <a:t>, ينتمي لهذه العائلة عدد من محاصيل الخضر الثانوية ، بالاضافة الي محصولي الخس والخرشوف ، وهما من الخضر الرئيسية</a:t>
            </a:r>
            <a:r>
              <a:rPr lang="en-US" dirty="0"/>
              <a:t> .</a:t>
            </a:r>
            <a:r>
              <a:rPr lang="en-US" b="1" dirty="0"/>
              <a:t> </a:t>
            </a:r>
            <a:r>
              <a:rPr lang="ar-IQ" dirty="0"/>
              <a:t>تتكون الزهرة من خمس سبلات حرشفية ، وخمس بتلات ملتحمة علي شكل انبوبة تحمل علي قمة المبيض ، وخمس اسدية تحمل علي التويج، و مبيض سفلي، و قلم واحد ينتهي بميسمين، و يكون التلقيح اما ذاتيا" او خلطيا". من أهم نباتات الأدغال التابعة لها :</a:t>
            </a:r>
            <a:endParaRPr lang="en-US" dirty="0"/>
          </a:p>
          <a:p>
            <a:r>
              <a:rPr lang="ar-IQ" b="1" dirty="0"/>
              <a:t>الأستر         </a:t>
            </a:r>
            <a:r>
              <a:rPr lang="en-US" b="1" dirty="0"/>
              <a:t>Aster               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     </a:t>
            </a:r>
            <a:r>
              <a:rPr lang="en-US" b="1" i="1" dirty="0"/>
              <a:t>Aster </a:t>
            </a:r>
            <a:r>
              <a:rPr lang="en-US" b="1" i="1" dirty="0" err="1"/>
              <a:t>tripolium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معمر يتكاثر بالبذور و هو شائع جدا" في الحقول المزروعة و الحدائق و الأراضي المتروكة و على جوانب الطرق و علة جوانب قنوات الري . فترة التزهير من </a:t>
            </a:r>
            <a:r>
              <a:rPr lang="ar-IQ" b="1" dirty="0"/>
              <a:t>نيسان الى تشرين الأول</a:t>
            </a:r>
            <a:r>
              <a:rPr lang="ar-IQ" dirty="0"/>
              <a:t>, الساق قائمة يصل ارتفاعها الى </a:t>
            </a:r>
            <a:r>
              <a:rPr lang="en-US" dirty="0"/>
              <a:t>55</a:t>
            </a:r>
            <a:r>
              <a:rPr lang="ar-IQ" dirty="0"/>
              <a:t> سم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633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3077"/>
            <a:ext cx="8596668" cy="5748285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كسوب أصفر </a:t>
            </a:r>
            <a:r>
              <a:rPr lang="en-US" b="1" dirty="0"/>
              <a:t>Wild safflower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</a:t>
            </a:r>
            <a:r>
              <a:rPr lang="en-US" b="1" i="1" dirty="0" err="1"/>
              <a:t>Carthomus</a:t>
            </a:r>
            <a:r>
              <a:rPr lang="en-US" b="1" i="1" dirty="0"/>
              <a:t> </a:t>
            </a:r>
            <a:r>
              <a:rPr lang="en-US" b="1" i="1" dirty="0" err="1"/>
              <a:t>oxyocanthus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حولي يتكاثر بالبذور, ينمو غالبا" في الحقول المزروعة و على طول قنوات الري . تؤكل الأوراق في النباتات الفتية من قبل الماشية و الدغل مؤذي للمزارعين إذ ينمو في حقول الحبوب و بسبب أشواكه الحادة التي ربما تتداخل مع الحصاد . فترة التزهير من </a:t>
            </a:r>
            <a:r>
              <a:rPr lang="ar-IQ" b="1" dirty="0"/>
              <a:t>مايس الى تموز</a:t>
            </a:r>
            <a:r>
              <a:rPr lang="ar-IQ" dirty="0"/>
              <a:t>, الساق قائمة مبيضية ملساء, الأوراق بسيطة متبادلة ذات أشواك طويلة و حادة .</a:t>
            </a:r>
            <a:endParaRPr lang="en-US" dirty="0"/>
          </a:p>
          <a:p>
            <a:r>
              <a:rPr lang="ar-IQ" b="1" dirty="0"/>
              <a:t>كسوب أرجواني </a:t>
            </a:r>
            <a:r>
              <a:rPr lang="en-US" b="1" dirty="0"/>
              <a:t>Pale </a:t>
            </a:r>
            <a:r>
              <a:rPr lang="en-US" b="1" dirty="0" err="1"/>
              <a:t>Contaury</a:t>
            </a:r>
            <a:r>
              <a:rPr lang="en-US" b="1" dirty="0"/>
              <a:t>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</a:t>
            </a:r>
            <a:r>
              <a:rPr lang="en-US" b="1" i="1" dirty="0" err="1"/>
              <a:t>Centaurea</a:t>
            </a:r>
            <a:r>
              <a:rPr lang="en-US" b="1" i="1" dirty="0"/>
              <a:t> </a:t>
            </a:r>
            <a:r>
              <a:rPr lang="en-US" b="1" i="1" dirty="0" err="1"/>
              <a:t>iberica</a:t>
            </a:r>
            <a:r>
              <a:rPr lang="en-US" b="1" dirty="0"/>
              <a:t>                                            </a:t>
            </a:r>
            <a:endParaRPr lang="en-US" dirty="0"/>
          </a:p>
          <a:p>
            <a:r>
              <a:rPr lang="ar-IQ" b="1" dirty="0"/>
              <a:t>الوصف النباتي</a:t>
            </a:r>
            <a:r>
              <a:rPr lang="ar-IQ" dirty="0"/>
              <a:t> </a:t>
            </a:r>
            <a:r>
              <a:rPr lang="ar-IQ" b="1" dirty="0"/>
              <a:t>:</a:t>
            </a:r>
            <a:endParaRPr lang="en-US" dirty="0"/>
          </a:p>
          <a:p>
            <a:r>
              <a:rPr lang="ar-IQ" dirty="0"/>
              <a:t>    دغل ثنائي الحول يتكاثر بالبذور و هو شائع في الحقول المزروعة و الأراضي المتروكة كما ينمو بكثافة في قنوات الري و جوانب الطرق, تمتد فترة تزهيره بين </a:t>
            </a:r>
            <a:r>
              <a:rPr lang="ar-IQ" b="1" dirty="0"/>
              <a:t>نيسان و تموز</a:t>
            </a:r>
            <a:r>
              <a:rPr lang="ar-IQ" dirty="0"/>
              <a:t>, إرتفاع النبات يتراوح بين </a:t>
            </a:r>
            <a:r>
              <a:rPr lang="en-US" dirty="0"/>
              <a:t>70-40</a:t>
            </a:r>
            <a:r>
              <a:rPr lang="ar-IQ" dirty="0"/>
              <a:t> سم و الساق قائمة مشوكة .</a:t>
            </a:r>
            <a:endParaRPr lang="en-US" dirty="0"/>
          </a:p>
          <a:p>
            <a:r>
              <a:rPr lang="ar-IQ" b="1" dirty="0"/>
              <a:t>هنـــدباء    </a:t>
            </a:r>
            <a:r>
              <a:rPr lang="en-US" b="1" dirty="0"/>
              <a:t>Common chicory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</a:t>
            </a:r>
            <a:r>
              <a:rPr lang="en-US" b="1" i="1" dirty="0" err="1"/>
              <a:t>Cichorium</a:t>
            </a:r>
            <a:r>
              <a:rPr lang="en-US" b="1" i="1" dirty="0"/>
              <a:t> </a:t>
            </a:r>
            <a:r>
              <a:rPr lang="en-US" b="1" i="1" dirty="0" err="1"/>
              <a:t>intybus</a:t>
            </a:r>
            <a:r>
              <a:rPr lang="en-US" b="1" dirty="0"/>
              <a:t>                                                                     </a:t>
            </a:r>
            <a:endParaRPr lang="en-US" dirty="0"/>
          </a:p>
          <a:p>
            <a:r>
              <a:rPr lang="ar-IQ" b="1" dirty="0"/>
              <a:t>الوصف النباتي</a:t>
            </a:r>
            <a:r>
              <a:rPr lang="ar-IQ" dirty="0"/>
              <a:t> </a:t>
            </a:r>
            <a:r>
              <a:rPr lang="ar-IQ" b="1" dirty="0"/>
              <a:t>:</a:t>
            </a:r>
            <a:endParaRPr lang="en-US" dirty="0"/>
          </a:p>
          <a:p>
            <a:r>
              <a:rPr lang="ar-IQ" dirty="0"/>
              <a:t>    دغل معمر يتكاثر بالبذور ينمو في الحقول المزروعة و المراعي و الأراضي المهملة و على جوانب الطرق, جذور النبات عندما تجفف و تحمص و تطحن تعطي مذاق يشبه القهوة لذا يستخدم كبديل للقهوة أو لغشها في أماكن عديدة من العالم . تمتد فترة التزهير له بين </a:t>
            </a:r>
            <a:r>
              <a:rPr lang="ar-IQ" b="1" dirty="0"/>
              <a:t>نيسان و تموز</a:t>
            </a:r>
            <a:r>
              <a:rPr lang="ar-IQ" dirty="0"/>
              <a:t>, الساق قائمة خشنة طولها </a:t>
            </a:r>
            <a:r>
              <a:rPr lang="en-US" dirty="0"/>
              <a:t>100-30</a:t>
            </a:r>
            <a:r>
              <a:rPr lang="ar-IQ" dirty="0"/>
              <a:t> سم, الأوراق بنفسجية اللون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32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8247"/>
            <a:ext cx="8596668" cy="5713116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/>
              <a:t>الكلغان </a:t>
            </a:r>
            <a:r>
              <a:rPr lang="en-US" b="1" dirty="0"/>
              <a:t>Milk </a:t>
            </a:r>
            <a:r>
              <a:rPr lang="en-US" b="1" dirty="0" err="1"/>
              <a:t>tistle</a:t>
            </a:r>
            <a:r>
              <a:rPr lang="en-US" b="1" dirty="0"/>
              <a:t>                                 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</a:t>
            </a:r>
            <a:r>
              <a:rPr lang="en-US" b="1" i="1" dirty="0" err="1"/>
              <a:t>Silybum</a:t>
            </a:r>
            <a:r>
              <a:rPr lang="en-US" b="1" i="1" dirty="0"/>
              <a:t> </a:t>
            </a:r>
            <a:r>
              <a:rPr lang="en-US" b="1" i="1" dirty="0" err="1"/>
              <a:t>marianum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ثنائي الحول يتكاثر بالبذور, ينمو في حقول الحبوب و الحدائق على القنوات و جوانب الطرق, الأوراق الفتية و لب الثمرة تؤكل طرية من قبل البعض, إرتفاع النبات يتراوح بين </a:t>
            </a:r>
            <a:r>
              <a:rPr lang="en-US" dirty="0"/>
              <a:t>2-1</a:t>
            </a:r>
            <a:r>
              <a:rPr lang="ar-IQ" dirty="0"/>
              <a:t> متر, الساق قائمة و الأوراق تحوي بقع بيضاء, الأزهار صغيرة أرجوانية أو بنفسجية أو بيضاء, فترة التزهير تمتد بين </a:t>
            </a:r>
            <a:r>
              <a:rPr lang="ar-IQ" b="1" dirty="0"/>
              <a:t>آذار و نيسان</a:t>
            </a:r>
            <a:r>
              <a:rPr lang="ar-IQ" dirty="0"/>
              <a:t> .</a:t>
            </a:r>
            <a:endParaRPr lang="en-US" dirty="0"/>
          </a:p>
          <a:p>
            <a:r>
              <a:rPr lang="ar-IQ" b="1" dirty="0"/>
              <a:t>أم الحليب (حرفش) </a:t>
            </a:r>
            <a:r>
              <a:rPr lang="en-US" b="1" dirty="0"/>
              <a:t>Common sow </a:t>
            </a:r>
            <a:r>
              <a:rPr lang="en-US" b="1" dirty="0" err="1"/>
              <a:t>thistie</a:t>
            </a:r>
            <a:r>
              <a:rPr lang="en-US" b="1" dirty="0"/>
              <a:t>                                                       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       </a:t>
            </a:r>
            <a:r>
              <a:rPr lang="en-US" b="1" i="1" dirty="0" err="1"/>
              <a:t>Sonchus</a:t>
            </a:r>
            <a:r>
              <a:rPr lang="en-US" b="1" i="1" dirty="0"/>
              <a:t> </a:t>
            </a:r>
            <a:r>
              <a:rPr lang="en-US" b="1" i="1" dirty="0" err="1"/>
              <a:t>oleraceus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دغل حولي يتكاثر بالبذور و هو واسع الإنتشار في الحقول و المراعي و الحدائق و الأماكن المظللة و الأراضي المتروكة و على قنوات الري و جوانب الطرق و يمكن أن يشاهد هذا الدغل في بعض الأماكن على مدار العام, تمتد فترة تزهيره بين </a:t>
            </a:r>
            <a:r>
              <a:rPr lang="ar-IQ" b="1" dirty="0"/>
              <a:t>آذار و مايس</a:t>
            </a:r>
            <a:r>
              <a:rPr lang="ar-IQ" dirty="0"/>
              <a:t>, الساق قائمة قوية و مجوفة, النورة عديدة الأزهار تصبح بيضاء مملوءة بالبذور, الأزهار صفراء صغيرة .</a:t>
            </a:r>
            <a:endParaRPr lang="en-US" dirty="0"/>
          </a:p>
          <a:p>
            <a:r>
              <a:rPr lang="ar-IQ" b="1" dirty="0"/>
              <a:t>لزيج (حسيج)                                                               </a:t>
            </a:r>
            <a:r>
              <a:rPr lang="en-US" b="1" dirty="0"/>
              <a:t>Sheep bur (Bur weed)</a:t>
            </a:r>
            <a:r>
              <a:rPr lang="ar-IQ" b="1" dirty="0"/>
              <a:t>   </a:t>
            </a:r>
            <a:endParaRPr lang="en-US" dirty="0"/>
          </a:p>
          <a:p>
            <a:r>
              <a:rPr lang="ar-IQ" b="1" dirty="0"/>
              <a:t>الإسم العلمي :                                                               </a:t>
            </a:r>
            <a:r>
              <a:rPr lang="en-US" b="1" i="1" dirty="0"/>
              <a:t>Xanthium </a:t>
            </a:r>
            <a:r>
              <a:rPr lang="en-US" b="1" i="1" dirty="0" err="1"/>
              <a:t>stramarium</a:t>
            </a:r>
            <a:endParaRPr lang="en-US" dirty="0"/>
          </a:p>
          <a:p>
            <a:r>
              <a:rPr lang="ar-IQ" b="1" dirty="0"/>
              <a:t>الوصف النباتي :</a:t>
            </a:r>
            <a:endParaRPr lang="en-US" dirty="0"/>
          </a:p>
          <a:p>
            <a:r>
              <a:rPr lang="ar-IQ" dirty="0"/>
              <a:t>    الدغل عبارة عن شجيرات حولية تتكاثر بالبذور و هو شائع في الحقول و المراعي و يمكن أن يشاهد النبات على جوانب الطرق, ثمار النبات تلتصق بملابس الإنسان و صوف الأغنام بسبب وجود الأشواك و تخفض من قيمة الصوف عند تلوثها بهذه الثمار لأن عملية إزالتها صعبة جدا", فترة التزهير تمتد من </a:t>
            </a:r>
            <a:r>
              <a:rPr lang="ar-IQ" b="1" dirty="0"/>
              <a:t>تموز و حتى تشرين الثاني </a:t>
            </a:r>
            <a:r>
              <a:rPr lang="ar-IQ" dirty="0"/>
              <a:t>. الساق قائمة و متفرعة, إرتفاع البنات يتراوح بين </a:t>
            </a:r>
            <a:r>
              <a:rPr lang="en-US" dirty="0"/>
              <a:t>100-70</a:t>
            </a:r>
            <a:r>
              <a:rPr lang="ar-IQ" dirty="0"/>
              <a:t> سم, الأزهار صغيرة مخضرة في نورات كثيفة .</a:t>
            </a:r>
            <a:endParaRPr lang="en-US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2549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475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أدغال عملي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أدغال عملي</dc:title>
  <dc:creator>City Centre</dc:creator>
  <cp:lastModifiedBy>City Centre</cp:lastModifiedBy>
  <cp:revision>3</cp:revision>
  <dcterms:created xsi:type="dcterms:W3CDTF">2018-03-09T13:10:49Z</dcterms:created>
  <dcterms:modified xsi:type="dcterms:W3CDTF">2018-03-09T13:13:46Z</dcterms:modified>
</cp:coreProperties>
</file>